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E_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0_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4"/>
  </p:notesMasterIdLst>
  <p:sldIdLst>
    <p:sldId id="291" r:id="rId2"/>
    <p:sldId id="290" r:id="rId3"/>
    <p:sldId id="292" r:id="rId4"/>
    <p:sldId id="294" r:id="rId5"/>
    <p:sldId id="298" r:id="rId6"/>
    <p:sldId id="297" r:id="rId7"/>
    <p:sldId id="296" r:id="rId8"/>
    <p:sldId id="301"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93" r:id="rId42"/>
    <p:sldId id="289"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62A3D-74F7-A79B-6370-CBFDA5FA60C2}" v="3" dt="2022-12-26T12:04:57.111"/>
    <p1510:client id="{76773BE2-6BD7-E042-FBE0-E37F611D46A7}" v="42" dt="2022-11-14T15:01:27.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13E62A3D-74F7-A79B-6370-CBFDA5FA60C2}"/>
    <pc:docChg chg="">
      <pc:chgData name="Phan Thi Thu Hong (FE FPTU DN)" userId="S::hongptt11@fe.edu.vn::4d36b424-e1a9-4834-b8a6-b266a7cdd1c0" providerId="AD" clId="Web-{13E62A3D-74F7-A79B-6370-CBFDA5FA60C2}" dt="2022-12-26T12:04:57.111" v="2"/>
      <pc:docMkLst>
        <pc:docMk/>
      </pc:docMkLst>
      <pc:sldChg chg="delCm">
        <pc:chgData name="Phan Thi Thu Hong (FE FPTU DN)" userId="S::hongptt11@fe.edu.vn::4d36b424-e1a9-4834-b8a6-b266a7cdd1c0" providerId="AD" clId="Web-{13E62A3D-74F7-A79B-6370-CBFDA5FA60C2}" dt="2022-12-26T12:04:57.111" v="2"/>
        <pc:sldMkLst>
          <pc:docMk/>
          <pc:sldMk cId="0" sldId="258"/>
        </pc:sldMkLst>
      </pc:sldChg>
      <pc:sldChg chg="delCm">
        <pc:chgData name="Phan Thi Thu Hong (FE FPTU DN)" userId="S::hongptt11@fe.edu.vn::4d36b424-e1a9-4834-b8a6-b266a7cdd1c0" providerId="AD" clId="Web-{13E62A3D-74F7-A79B-6370-CBFDA5FA60C2}" dt="2022-12-26T12:04:49.517" v="1"/>
        <pc:sldMkLst>
          <pc:docMk/>
          <pc:sldMk cId="734266606" sldId="290"/>
        </pc:sldMkLst>
      </pc:sldChg>
      <pc:sldChg chg="delCm">
        <pc:chgData name="Phan Thi Thu Hong (FE FPTU DN)" userId="S::hongptt11@fe.edu.vn::4d36b424-e1a9-4834-b8a6-b266a7cdd1c0" providerId="AD" clId="Web-{13E62A3D-74F7-A79B-6370-CBFDA5FA60C2}" dt="2022-12-26T12:04:45.110" v="0"/>
        <pc:sldMkLst>
          <pc:docMk/>
          <pc:sldMk cId="188863439" sldId="292"/>
        </pc:sldMkLst>
      </pc:sldChg>
    </pc:docChg>
  </pc:docChgLst>
  <pc:docChgLst>
    <pc:chgData name="Phan Thi Thu Hong (FE FPTU DN)" userId="S::hongptt11@fe.edu.vn::4d36b424-e1a9-4834-b8a6-b266a7cdd1c0" providerId="AD" clId="Web-{76773BE2-6BD7-E042-FBE0-E37F611D46A7}"/>
    <pc:docChg chg="mod addSld delSld modSld">
      <pc:chgData name="Phan Thi Thu Hong (FE FPTU DN)" userId="S::hongptt11@fe.edu.vn::4d36b424-e1a9-4834-b8a6-b266a7cdd1c0" providerId="AD" clId="Web-{76773BE2-6BD7-E042-FBE0-E37F611D46A7}" dt="2022-11-14T15:01:27.047" v="31"/>
      <pc:docMkLst>
        <pc:docMk/>
      </pc:docMkLst>
      <pc:sldChg chg="addSp delSp modSp add del">
        <pc:chgData name="Phan Thi Thu Hong (FE FPTU DN)" userId="S::hongptt11@fe.edu.vn::4d36b424-e1a9-4834-b8a6-b266a7cdd1c0" providerId="AD" clId="Web-{76773BE2-6BD7-E042-FBE0-E37F611D46A7}" dt="2022-11-14T14:42:04.492" v="17"/>
        <pc:sldMkLst>
          <pc:docMk/>
          <pc:sldMk cId="0" sldId="256"/>
        </pc:sldMkLst>
        <pc:spChg chg="add del mod">
          <ac:chgData name="Phan Thi Thu Hong (FE FPTU DN)" userId="S::hongptt11@fe.edu.vn::4d36b424-e1a9-4834-b8a6-b266a7cdd1c0" providerId="AD" clId="Web-{76773BE2-6BD7-E042-FBE0-E37F611D46A7}" dt="2022-11-14T14:40:52.474" v="4"/>
          <ac:spMkLst>
            <pc:docMk/>
            <pc:sldMk cId="0" sldId="256"/>
            <ac:spMk id="4" creationId="{E0A24900-070B-F51E-0FFB-F993FECE0E4B}"/>
          </ac:spMkLst>
        </pc:spChg>
        <pc:spChg chg="mod">
          <ac:chgData name="Phan Thi Thu Hong (FE FPTU DN)" userId="S::hongptt11@fe.edu.vn::4d36b424-e1a9-4834-b8a6-b266a7cdd1c0" providerId="AD" clId="Web-{76773BE2-6BD7-E042-FBE0-E37F611D46A7}" dt="2022-11-14T14:40:49.192" v="3" actId="20577"/>
          <ac:spMkLst>
            <pc:docMk/>
            <pc:sldMk cId="0" sldId="256"/>
            <ac:spMk id="54" creationId="{00000000-0000-0000-0000-000000000000}"/>
          </ac:spMkLst>
        </pc:spChg>
        <pc:spChg chg="del">
          <ac:chgData name="Phan Thi Thu Hong (FE FPTU DN)" userId="S::hongptt11@fe.edu.vn::4d36b424-e1a9-4834-b8a6-b266a7cdd1c0" providerId="AD" clId="Web-{76773BE2-6BD7-E042-FBE0-E37F611D46A7}" dt="2022-11-14T14:40:45.489" v="1"/>
          <ac:spMkLst>
            <pc:docMk/>
            <pc:sldMk cId="0" sldId="256"/>
            <ac:spMk id="55" creationId="{00000000-0000-0000-0000-000000000000}"/>
          </ac:spMkLst>
        </pc:spChg>
      </pc:sldChg>
      <pc:sldChg chg="addCm">
        <pc:chgData name="Phan Thi Thu Hong (FE FPTU DN)" userId="S::hongptt11@fe.edu.vn::4d36b424-e1a9-4834-b8a6-b266a7cdd1c0" providerId="AD" clId="Web-{76773BE2-6BD7-E042-FBE0-E37F611D46A7}" dt="2022-11-14T14:49:25.554" v="27"/>
        <pc:sldMkLst>
          <pc:docMk/>
          <pc:sldMk cId="0" sldId="258"/>
        </pc:sldMkLst>
      </pc:sldChg>
      <pc:sldChg chg="addCm modCm">
        <pc:chgData name="Phan Thi Thu Hong (FE FPTU DN)" userId="S::hongptt11@fe.edu.vn::4d36b424-e1a9-4834-b8a6-b266a7cdd1c0" providerId="AD" clId="Web-{76773BE2-6BD7-E042-FBE0-E37F611D46A7}" dt="2022-11-14T14:56:27.928" v="29"/>
        <pc:sldMkLst>
          <pc:docMk/>
          <pc:sldMk cId="0" sldId="270"/>
        </pc:sldMkLst>
      </pc:sldChg>
      <pc:sldChg chg="addCm modCm">
        <pc:chgData name="Phan Thi Thu Hong (FE FPTU DN)" userId="S::hongptt11@fe.edu.vn::4d36b424-e1a9-4834-b8a6-b266a7cdd1c0" providerId="AD" clId="Web-{76773BE2-6BD7-E042-FBE0-E37F611D46A7}" dt="2022-11-14T15:01:27.047" v="31"/>
        <pc:sldMkLst>
          <pc:docMk/>
          <pc:sldMk cId="0" sldId="272"/>
        </pc:sldMkLst>
      </pc:sldChg>
      <pc:sldChg chg="modSp add replId addCm">
        <pc:chgData name="Phan Thi Thu Hong (FE FPTU DN)" userId="S::hongptt11@fe.edu.vn::4d36b424-e1a9-4834-b8a6-b266a7cdd1c0" providerId="AD" clId="Web-{76773BE2-6BD7-E042-FBE0-E37F611D46A7}" dt="2022-11-14T14:43:57.543" v="26" actId="20577"/>
        <pc:sldMkLst>
          <pc:docMk/>
          <pc:sldMk cId="734266606" sldId="290"/>
        </pc:sldMkLst>
        <pc:spChg chg="mod">
          <ac:chgData name="Phan Thi Thu Hong (FE FPTU DN)" userId="S::hongptt11@fe.edu.vn::4d36b424-e1a9-4834-b8a6-b266a7cdd1c0" providerId="AD" clId="Web-{76773BE2-6BD7-E042-FBE0-E37F611D46A7}" dt="2022-11-14T14:43:57.543" v="26" actId="20577"/>
          <ac:spMkLst>
            <pc:docMk/>
            <pc:sldMk cId="734266606" sldId="290"/>
            <ac:spMk id="54" creationId="{00000000-0000-0000-0000-000000000000}"/>
          </ac:spMkLst>
        </pc:spChg>
        <pc:spChg chg="mod">
          <ac:chgData name="Phan Thi Thu Hong (FE FPTU DN)" userId="S::hongptt11@fe.edu.vn::4d36b424-e1a9-4834-b8a6-b266a7cdd1c0" providerId="AD" clId="Web-{76773BE2-6BD7-E042-FBE0-E37F611D46A7}" dt="2022-11-14T14:42:24.196" v="21" actId="1076"/>
          <ac:spMkLst>
            <pc:docMk/>
            <pc:sldMk cId="734266606" sldId="290"/>
            <ac:spMk id="55" creationId="{00000000-0000-0000-0000-000000000000}"/>
          </ac:spMkLst>
        </pc:spChg>
      </pc:sldChg>
    </pc:docChg>
  </pc:docChgLst>
</pc:chgInfo>
</file>

<file path=ppt/comments/modernComment_10E_0.xml><?xml version="1.0" encoding="utf-8"?>
<p188:cmLst xmlns:a="http://schemas.openxmlformats.org/drawingml/2006/main" xmlns:r="http://schemas.openxmlformats.org/officeDocument/2006/relationships" xmlns:p188="http://schemas.microsoft.com/office/powerpoint/2018/8/main">
  <p188:cm id="{F6021D9F-0E7F-40DC-A6CD-30866F7BB1B2}" authorId="{F2615FEF-C003-BDE4-A30D-DBA9560B8F91}" created="2022-11-14T14:52:13.716">
    <pc:sldMkLst xmlns:pc="http://schemas.microsoft.com/office/powerpoint/2013/main/command">
      <pc:docMk/>
      <pc:sldMk cId="0" sldId="270"/>
    </pc:sldMkLst>
    <p188:replyLst>
      <p188:reply id="{8B97EF55-3809-4849-8804-B27D0420E2FF}" authorId="{F2615FEF-C003-BDE4-A30D-DBA9560B8F91}" created="2022-11-14T14:56:27.928">
        <p188:txBody>
          <a:bodyPr/>
          <a:lstStyle/>
          <a:p>
            <a:r>
              <a:rPr lang="vi-VN"/>
              <a:t>Cần đưa trước các khái niệm soft margin và hard margin mới đưa được hệ số C </a:t>
            </a:r>
          </a:p>
        </p188:txBody>
      </p188:reply>
    </p188:replyLst>
    <p188:txBody>
      <a:bodyPr/>
      <a:lstStyle/>
      <a:p>
        <a:r>
          <a:rPr lang="vi-VN"/>
          <a:t>Cần bổ sung thêm các khái niệm về lê, siêu phẳng các  support points, công thức toán học của bài toán</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0D11F0F3-2BBC-4F6A-A07A-37B204FAF294}" authorId="{F2615FEF-C003-BDE4-A30D-DBA9560B8F91}" created="2022-11-14T14:58:03.697">
    <pc:sldMkLst xmlns:pc="http://schemas.microsoft.com/office/powerpoint/2013/main/command">
      <pc:docMk/>
      <pc:sldMk cId="0" sldId="272"/>
    </pc:sldMkLst>
    <p188:txBody>
      <a:bodyPr/>
      <a:lstStyle/>
      <a:p>
        <a:r>
          <a:rPr lang="vi-VN"/>
          <a:t>Bài giảng có nhiều hình ảnh, cần thêm các giải thích vào cho người đọc dễ hiểu</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2a26772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2a26772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96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72a267723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72a267723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2a267723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2a267723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72a26772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72a26772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2a267723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2a267723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72a2677230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72a267723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2a26772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2a26772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2a267723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2a267723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72a26772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72a26772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2a26772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72a26772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2a2677230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2a267723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2a26772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2a26772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41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72a2677230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72a2677230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2a267723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72a267723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72a267723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72a267723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2a267723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72a267723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2a26772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72a26772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72a267723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72a267723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2a2677230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2a267723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2a2677230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72a2677230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2a267723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72a267723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72a267723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72a26772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2a267723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2a267723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72a267723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72a267723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72a267723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72a267723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72a2677230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72a267723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2a267723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2a267723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72a26772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72a26772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2a267723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2a267723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2a267723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2a267723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2a267723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2a267723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2a267723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2a267723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2a267723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2a267723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2a267723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72a267723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72a267723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72a267723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08" y="2089103"/>
            <a:ext cx="8520600" cy="708071"/>
          </a:xfrm>
        </p:spPr>
        <p:txBody>
          <a:bodyPr>
            <a:normAutofit fontScale="90000"/>
          </a:bodyPr>
          <a:lstStyle/>
          <a:p>
            <a:r>
              <a:rPr lang="vi" sz="4400" b="1" dirty="0"/>
              <a:t>Support Vector Machines</a:t>
            </a:r>
            <a:endParaRPr lang="en-US" sz="4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a:t>
            </a:fld>
            <a:endParaRPr lang="vi"/>
          </a:p>
        </p:txBody>
      </p:sp>
    </p:spTree>
    <p:extLst>
      <p:ext uri="{BB962C8B-B14F-4D97-AF65-F5344CB8AC3E}">
        <p14:creationId xmlns:p14="http://schemas.microsoft.com/office/powerpoint/2010/main" val="21648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solidFill>
                  <a:srgbClr val="000000"/>
                </a:solidFill>
              </a:rPr>
              <a:t>Support Vector Machines (SVM)</a:t>
            </a:r>
            <a:endParaRPr sz="3000" b="1" dirty="0">
              <a:solidFill>
                <a:srgbClr val="000000"/>
              </a:solidFill>
            </a:endParaRPr>
          </a:p>
        </p:txBody>
      </p:sp>
      <p:pic>
        <p:nvPicPr>
          <p:cNvPr id="67" name="Google Shape;67;p15"/>
          <p:cNvPicPr preferRelativeResize="0"/>
          <p:nvPr/>
        </p:nvPicPr>
        <p:blipFill rotWithShape="1">
          <a:blip r:embed="rId3">
            <a:alphaModFix/>
          </a:blip>
          <a:srcRect l="5796" t="25500" r="9821" b="10889"/>
          <a:stretch/>
        </p:blipFill>
        <p:spPr>
          <a:xfrm>
            <a:off x="232050" y="1182525"/>
            <a:ext cx="8679900" cy="3677362"/>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Support Vector Machines (SVM)</a:t>
            </a:r>
            <a:endParaRPr sz="3000" b="1" dirty="0"/>
          </a:p>
        </p:txBody>
      </p:sp>
      <p:pic>
        <p:nvPicPr>
          <p:cNvPr id="73" name="Google Shape;73;p16"/>
          <p:cNvPicPr preferRelativeResize="0"/>
          <p:nvPr/>
        </p:nvPicPr>
        <p:blipFill rotWithShape="1">
          <a:blip r:embed="rId3">
            <a:alphaModFix/>
          </a:blip>
          <a:srcRect l="6281" t="27222" r="9180" b="11174"/>
          <a:stretch/>
        </p:blipFill>
        <p:spPr>
          <a:xfrm>
            <a:off x="311700" y="1294050"/>
            <a:ext cx="8520600" cy="3489388"/>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Support Vector Machines (SVM)</a:t>
            </a:r>
            <a:endParaRPr sz="3000" b="1" dirty="0"/>
          </a:p>
        </p:txBody>
      </p:sp>
      <p:pic>
        <p:nvPicPr>
          <p:cNvPr id="79" name="Google Shape;79;p17"/>
          <p:cNvPicPr preferRelativeResize="0"/>
          <p:nvPr/>
        </p:nvPicPr>
        <p:blipFill rotWithShape="1">
          <a:blip r:embed="rId3">
            <a:alphaModFix/>
          </a:blip>
          <a:srcRect l="5959" t="25500" r="10463" b="10314"/>
          <a:stretch/>
        </p:blipFill>
        <p:spPr>
          <a:xfrm>
            <a:off x="375525" y="1256875"/>
            <a:ext cx="8392950" cy="36224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Support Vector Machines (SVM)</a:t>
            </a:r>
            <a:endParaRPr sz="3000" b="1" dirty="0"/>
          </a:p>
        </p:txBody>
      </p:sp>
      <p:pic>
        <p:nvPicPr>
          <p:cNvPr id="85" name="Google Shape;85;p18"/>
          <p:cNvPicPr preferRelativeResize="0"/>
          <p:nvPr/>
        </p:nvPicPr>
        <p:blipFill rotWithShape="1">
          <a:blip r:embed="rId3">
            <a:alphaModFix/>
          </a:blip>
          <a:srcRect l="6283" t="25787" r="8689" b="8595"/>
          <a:stretch/>
        </p:blipFill>
        <p:spPr>
          <a:xfrm>
            <a:off x="371363" y="1157750"/>
            <a:ext cx="8401275" cy="36437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Support Vector Machines (SVM)</a:t>
            </a:r>
            <a:endParaRPr sz="3000" b="1" dirty="0"/>
          </a:p>
        </p:txBody>
      </p:sp>
      <p:pic>
        <p:nvPicPr>
          <p:cNvPr id="91" name="Google Shape;91;p19"/>
          <p:cNvPicPr preferRelativeResize="0"/>
          <p:nvPr/>
        </p:nvPicPr>
        <p:blipFill rotWithShape="1">
          <a:blip r:embed="rId3">
            <a:alphaModFix/>
          </a:blip>
          <a:srcRect l="6439" t="27220" r="11113" b="8594"/>
          <a:stretch/>
        </p:blipFill>
        <p:spPr>
          <a:xfrm>
            <a:off x="251550" y="1132925"/>
            <a:ext cx="8580750" cy="3754086"/>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Support Vector Machines (SVM)</a:t>
            </a:r>
            <a:endParaRPr sz="3000" b="1" dirty="0"/>
          </a:p>
        </p:txBody>
      </p:sp>
      <p:pic>
        <p:nvPicPr>
          <p:cNvPr id="97" name="Google Shape;97;p20"/>
          <p:cNvPicPr preferRelativeResize="0"/>
          <p:nvPr/>
        </p:nvPicPr>
        <p:blipFill rotWithShape="1">
          <a:blip r:embed="rId3">
            <a:alphaModFix/>
          </a:blip>
          <a:srcRect l="6122" t="26362" r="10460" b="8592"/>
          <a:stretch/>
        </p:blipFill>
        <p:spPr>
          <a:xfrm>
            <a:off x="311700" y="1182525"/>
            <a:ext cx="8520600" cy="3733931"/>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Logistic Regression vs. SVM</a:t>
            </a:r>
            <a:endParaRPr sz="3000" b="1" dirty="0"/>
          </a:p>
        </p:txBody>
      </p:sp>
      <p:pic>
        <p:nvPicPr>
          <p:cNvPr id="103" name="Google Shape;103;p21"/>
          <p:cNvPicPr preferRelativeResize="0"/>
          <p:nvPr/>
        </p:nvPicPr>
        <p:blipFill rotWithShape="1">
          <a:blip r:embed="rId3">
            <a:alphaModFix/>
          </a:blip>
          <a:srcRect l="6281" t="26932" r="10301" b="26649"/>
          <a:stretch/>
        </p:blipFill>
        <p:spPr>
          <a:xfrm>
            <a:off x="260450" y="1541950"/>
            <a:ext cx="8623099" cy="26968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Classification with SVMs</a:t>
            </a:r>
            <a:endParaRPr sz="3000" b="1" dirty="0"/>
          </a:p>
        </p:txBody>
      </p:sp>
      <p:pic>
        <p:nvPicPr>
          <p:cNvPr id="109" name="Google Shape;109;p22"/>
          <p:cNvPicPr preferRelativeResize="0"/>
          <p:nvPr/>
        </p:nvPicPr>
        <p:blipFill rotWithShape="1">
          <a:blip r:embed="rId3">
            <a:alphaModFix/>
          </a:blip>
          <a:srcRect l="805" t="20344" r="12561"/>
          <a:stretch/>
        </p:blipFill>
        <p:spPr>
          <a:xfrm>
            <a:off x="611000" y="1083375"/>
            <a:ext cx="7689475" cy="3973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Classification with SVMs</a:t>
            </a:r>
            <a:endParaRPr sz="3000" b="1" dirty="0"/>
          </a:p>
        </p:txBody>
      </p:sp>
      <p:pic>
        <p:nvPicPr>
          <p:cNvPr id="115" name="Google Shape;115;p23"/>
          <p:cNvPicPr preferRelativeResize="0"/>
          <p:nvPr/>
        </p:nvPicPr>
        <p:blipFill rotWithShape="1">
          <a:blip r:embed="rId3">
            <a:alphaModFix/>
          </a:blip>
          <a:srcRect l="1771" t="21204" r="13041"/>
          <a:stretch/>
        </p:blipFill>
        <p:spPr>
          <a:xfrm>
            <a:off x="524200" y="1017725"/>
            <a:ext cx="793648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Classification with SVMs</a:t>
            </a:r>
            <a:endParaRPr sz="3000" b="1" dirty="0"/>
          </a:p>
        </p:txBody>
      </p:sp>
      <p:pic>
        <p:nvPicPr>
          <p:cNvPr id="121" name="Google Shape;121;p24"/>
          <p:cNvPicPr preferRelativeResize="0"/>
          <p:nvPr/>
        </p:nvPicPr>
        <p:blipFill rotWithShape="1">
          <a:blip r:embed="rId3">
            <a:alphaModFix/>
          </a:blip>
          <a:srcRect l="1450" t="21204" r="12238"/>
          <a:stretch/>
        </p:blipFill>
        <p:spPr>
          <a:xfrm>
            <a:off x="462250" y="1017725"/>
            <a:ext cx="804150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74589" y="422759"/>
            <a:ext cx="8520600" cy="572700"/>
          </a:xfrm>
          <a:prstGeom prst="rect">
            <a:avLst/>
          </a:prstGeom>
        </p:spPr>
        <p:txBody>
          <a:bodyPr spcFirstLastPara="1" wrap="square" lIns="91425" tIns="91425" rIns="91425" bIns="91425" anchor="t" anchorCtr="0">
            <a:noAutofit/>
          </a:bodyPr>
          <a:lstStyle/>
          <a:p>
            <a:pPr algn="ctr"/>
            <a:r>
              <a:rPr lang="vi" sz="3200" b="1" dirty="0"/>
              <a:t>Learning Goals</a:t>
            </a:r>
            <a:br>
              <a:rPr lang="vi" sz="3000" b="1" dirty="0"/>
            </a:br>
            <a:endParaRPr lang="vi-VN" sz="2400" b="1" dirty="0"/>
          </a:p>
        </p:txBody>
      </p:sp>
      <p:sp>
        <p:nvSpPr>
          <p:cNvPr id="55" name="Google Shape;55;p13"/>
          <p:cNvSpPr txBox="1">
            <a:spLocks noGrp="1"/>
          </p:cNvSpPr>
          <p:nvPr>
            <p:ph type="body" idx="1"/>
          </p:nvPr>
        </p:nvSpPr>
        <p:spPr>
          <a:xfrm>
            <a:off x="939854" y="1734494"/>
            <a:ext cx="7263000" cy="329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dirty="0">
                <a:solidFill>
                  <a:srgbClr val="000000"/>
                </a:solidFill>
              </a:rPr>
              <a:t>In this section, we will cover:</a:t>
            </a:r>
            <a:endParaRPr sz="2000" dirty="0">
              <a:solidFill>
                <a:srgbClr val="000000"/>
              </a:solidFill>
            </a:endParaRPr>
          </a:p>
          <a:p>
            <a:pPr marL="0" lvl="0" indent="0" algn="l" rtl="0">
              <a:spcBef>
                <a:spcPts val="500"/>
              </a:spcBef>
              <a:spcAft>
                <a:spcPts val="0"/>
              </a:spcAft>
              <a:buClr>
                <a:schemeClr val="dk1"/>
              </a:buClr>
              <a:buSzPts val="1100"/>
              <a:buFont typeface="Arial"/>
              <a:buNone/>
            </a:pPr>
            <a:endParaRPr sz="100" dirty="0">
              <a:solidFill>
                <a:srgbClr val="000000"/>
              </a:solidFill>
            </a:endParaRPr>
          </a:p>
          <a:p>
            <a:pPr marL="0" lvl="0" indent="0" algn="l" rtl="0">
              <a:spcBef>
                <a:spcPts val="500"/>
              </a:spcBef>
              <a:spcAft>
                <a:spcPts val="0"/>
              </a:spcAft>
              <a:buNone/>
            </a:pPr>
            <a:r>
              <a:rPr lang="vi" sz="2000" dirty="0">
                <a:solidFill>
                  <a:srgbClr val="000000"/>
                </a:solidFill>
              </a:rPr>
              <a:t>- Support Vector Machines (SVM) approach to Classification</a:t>
            </a:r>
            <a:endParaRPr sz="2000" dirty="0">
              <a:solidFill>
                <a:srgbClr val="000000"/>
              </a:solidFill>
            </a:endParaRPr>
          </a:p>
          <a:p>
            <a:pPr marL="0" lvl="0" indent="0" algn="l" rtl="0">
              <a:spcBef>
                <a:spcPts val="500"/>
              </a:spcBef>
              <a:spcAft>
                <a:spcPts val="0"/>
              </a:spcAft>
              <a:buNone/>
            </a:pPr>
            <a:endParaRPr sz="100" dirty="0">
              <a:solidFill>
                <a:srgbClr val="000000"/>
              </a:solidFill>
            </a:endParaRPr>
          </a:p>
          <a:p>
            <a:pPr marL="0" lvl="0" indent="0" algn="l" rtl="0">
              <a:spcBef>
                <a:spcPts val="500"/>
              </a:spcBef>
              <a:spcAft>
                <a:spcPts val="0"/>
              </a:spcAft>
              <a:buNone/>
            </a:pPr>
            <a:r>
              <a:rPr lang="vi" sz="2000" dirty="0">
                <a:solidFill>
                  <a:srgbClr val="000000"/>
                </a:solidFill>
              </a:rPr>
              <a:t>- Comparing SVM and Logistic Regression</a:t>
            </a:r>
            <a:endParaRPr sz="2000" dirty="0">
              <a:solidFill>
                <a:srgbClr val="000000"/>
              </a:solidFill>
            </a:endParaRPr>
          </a:p>
          <a:p>
            <a:pPr marL="0" lvl="0" indent="0" algn="l" rtl="0">
              <a:spcBef>
                <a:spcPts val="500"/>
              </a:spcBef>
              <a:spcAft>
                <a:spcPts val="0"/>
              </a:spcAft>
              <a:buNone/>
            </a:pPr>
            <a:endParaRPr sz="100" dirty="0">
              <a:solidFill>
                <a:srgbClr val="000000"/>
              </a:solidFill>
            </a:endParaRPr>
          </a:p>
          <a:p>
            <a:pPr marL="0" lvl="0" indent="0" algn="l" rtl="0">
              <a:spcBef>
                <a:spcPts val="500"/>
              </a:spcBef>
              <a:spcAft>
                <a:spcPts val="0"/>
              </a:spcAft>
              <a:buNone/>
            </a:pPr>
            <a:r>
              <a:rPr lang="vi" sz="2000" dirty="0">
                <a:solidFill>
                  <a:schemeClr val="dk1"/>
                </a:solidFill>
              </a:rPr>
              <a:t>- </a:t>
            </a:r>
            <a:r>
              <a:rPr lang="vi" sz="2000" dirty="0">
                <a:solidFill>
                  <a:srgbClr val="000000"/>
                </a:solidFill>
              </a:rPr>
              <a:t>The SVM cost function</a:t>
            </a:r>
            <a:endParaRPr sz="2000" dirty="0">
              <a:solidFill>
                <a:srgbClr val="000000"/>
              </a:solidFill>
            </a:endParaRPr>
          </a:p>
          <a:p>
            <a:pPr marL="0" lvl="0" indent="0" algn="l" rtl="0">
              <a:spcBef>
                <a:spcPts val="500"/>
              </a:spcBef>
              <a:spcAft>
                <a:spcPts val="0"/>
              </a:spcAft>
              <a:buClr>
                <a:schemeClr val="dk1"/>
              </a:buClr>
              <a:buSzPts val="1100"/>
              <a:buFont typeface="Arial"/>
              <a:buNone/>
            </a:pPr>
            <a:endParaRPr sz="100" dirty="0">
              <a:solidFill>
                <a:srgbClr val="000000"/>
              </a:solidFill>
            </a:endParaRPr>
          </a:p>
          <a:p>
            <a:pPr marL="0" lvl="0" indent="0" algn="l" rtl="0">
              <a:spcBef>
                <a:spcPts val="500"/>
              </a:spcBef>
              <a:spcAft>
                <a:spcPts val="500"/>
              </a:spcAft>
              <a:buClr>
                <a:schemeClr val="dk1"/>
              </a:buClr>
              <a:buSzPts val="1100"/>
              <a:buFont typeface="Arial"/>
              <a:buNone/>
            </a:pPr>
            <a:r>
              <a:rPr lang="vi" sz="2000" dirty="0">
                <a:solidFill>
                  <a:srgbClr val="000000"/>
                </a:solidFill>
              </a:rPr>
              <a:t>- Regularization in SVM models</a:t>
            </a:r>
            <a:endParaRPr sz="2000" dirty="0">
              <a:solidFill>
                <a:srgbClr val="000000"/>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2</a:t>
            </a:fld>
            <a:endParaRPr lang="vi" dirty="0"/>
          </a:p>
        </p:txBody>
      </p:sp>
    </p:spTree>
    <p:extLst>
      <p:ext uri="{BB962C8B-B14F-4D97-AF65-F5344CB8AC3E}">
        <p14:creationId xmlns:p14="http://schemas.microsoft.com/office/powerpoint/2010/main" val="73426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Classification with SVMs</a:t>
            </a:r>
            <a:endParaRPr sz="3000" b="1" dirty="0"/>
          </a:p>
        </p:txBody>
      </p:sp>
      <p:pic>
        <p:nvPicPr>
          <p:cNvPr id="127" name="Google Shape;127;p25"/>
          <p:cNvPicPr preferRelativeResize="0"/>
          <p:nvPr/>
        </p:nvPicPr>
        <p:blipFill rotWithShape="1">
          <a:blip r:embed="rId3">
            <a:alphaModFix/>
          </a:blip>
          <a:srcRect l="1452" t="20628" r="11591"/>
          <a:stretch/>
        </p:blipFill>
        <p:spPr>
          <a:xfrm>
            <a:off x="437500" y="1017725"/>
            <a:ext cx="8043030"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20</a:t>
            </a:fld>
            <a:endParaRPr lang="vi"/>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Classification with SVMs</a:t>
            </a:r>
            <a:endParaRPr sz="3000" b="1" dirty="0"/>
          </a:p>
        </p:txBody>
      </p:sp>
      <p:pic>
        <p:nvPicPr>
          <p:cNvPr id="133" name="Google Shape;133;p26"/>
          <p:cNvPicPr preferRelativeResize="0"/>
          <p:nvPr/>
        </p:nvPicPr>
        <p:blipFill rotWithShape="1">
          <a:blip r:embed="rId3">
            <a:alphaModFix/>
          </a:blip>
          <a:srcRect l="1450" t="21204" r="12238"/>
          <a:stretch/>
        </p:blipFill>
        <p:spPr>
          <a:xfrm>
            <a:off x="386050" y="1083375"/>
            <a:ext cx="7913559" cy="40601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21</a:t>
            </a:fld>
            <a:endParaRPr lang="vi"/>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Classification with SVMs</a:t>
            </a:r>
            <a:endParaRPr sz="3000" b="1" dirty="0"/>
          </a:p>
        </p:txBody>
      </p:sp>
      <p:pic>
        <p:nvPicPr>
          <p:cNvPr id="139" name="Google Shape;139;p27"/>
          <p:cNvPicPr preferRelativeResize="0"/>
          <p:nvPr/>
        </p:nvPicPr>
        <p:blipFill rotWithShape="1">
          <a:blip r:embed="rId4">
            <a:alphaModFix/>
          </a:blip>
          <a:srcRect l="1451" t="21488" r="11105"/>
          <a:stretch/>
        </p:blipFill>
        <p:spPr>
          <a:xfrm>
            <a:off x="386050" y="1017725"/>
            <a:ext cx="8176278"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22</a:t>
            </a:fld>
            <a:endParaRPr lang="vi"/>
          </a:p>
        </p:txBody>
      </p:sp>
    </p:spTree>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Logistic Regression vs. SVM</a:t>
            </a:r>
            <a:endParaRPr sz="3000" b="1" dirty="0"/>
          </a:p>
        </p:txBody>
      </p:sp>
      <p:pic>
        <p:nvPicPr>
          <p:cNvPr id="145" name="Google Shape;145;p28"/>
          <p:cNvPicPr preferRelativeResize="0"/>
          <p:nvPr/>
        </p:nvPicPr>
        <p:blipFill rotWithShape="1">
          <a:blip r:embed="rId3">
            <a:alphaModFix/>
          </a:blip>
          <a:srcRect l="7887" t="14324" r="9344"/>
          <a:stretch/>
        </p:blipFill>
        <p:spPr>
          <a:xfrm>
            <a:off x="908450" y="1017725"/>
            <a:ext cx="709248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23</a:t>
            </a:fld>
            <a:endParaRPr lang="vi"/>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The SVM Cost Function</a:t>
            </a:r>
            <a:endParaRPr sz="3000" b="1" dirty="0"/>
          </a:p>
        </p:txBody>
      </p:sp>
      <p:pic>
        <p:nvPicPr>
          <p:cNvPr id="151" name="Google Shape;151;p29"/>
          <p:cNvPicPr preferRelativeResize="0"/>
          <p:nvPr/>
        </p:nvPicPr>
        <p:blipFill rotWithShape="1">
          <a:blip r:embed="rId4">
            <a:alphaModFix/>
          </a:blip>
          <a:srcRect l="10950" t="14610" r="9985"/>
          <a:stretch/>
        </p:blipFill>
        <p:spPr>
          <a:xfrm>
            <a:off x="1255450" y="1017725"/>
            <a:ext cx="679782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24</a:t>
            </a:fld>
            <a:endParaRPr lang="vi"/>
          </a:p>
        </p:txBody>
      </p:sp>
    </p:spTree>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The SVM Cost Function</a:t>
            </a:r>
            <a:endParaRPr sz="3000" b="1" dirty="0"/>
          </a:p>
        </p:txBody>
      </p:sp>
      <p:pic>
        <p:nvPicPr>
          <p:cNvPr id="157" name="Google Shape;157;p30"/>
          <p:cNvPicPr preferRelativeResize="0"/>
          <p:nvPr/>
        </p:nvPicPr>
        <p:blipFill rotWithShape="1">
          <a:blip r:embed="rId3">
            <a:alphaModFix/>
          </a:blip>
          <a:srcRect l="11112" t="15189" r="9338"/>
          <a:stretch/>
        </p:blipFill>
        <p:spPr>
          <a:xfrm>
            <a:off x="1173638" y="1017725"/>
            <a:ext cx="6796724"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25</a:t>
            </a:fld>
            <a:endParaRPr lang="vi"/>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The SVM Cost Function</a:t>
            </a:r>
            <a:endParaRPr sz="3000" b="1" dirty="0"/>
          </a:p>
        </p:txBody>
      </p:sp>
      <p:pic>
        <p:nvPicPr>
          <p:cNvPr id="163" name="Google Shape;163;p31"/>
          <p:cNvPicPr preferRelativeResize="0"/>
          <p:nvPr/>
        </p:nvPicPr>
        <p:blipFill rotWithShape="1">
          <a:blip r:embed="rId3">
            <a:alphaModFix/>
          </a:blip>
          <a:srcRect l="11275" t="13755" r="9816"/>
          <a:stretch/>
        </p:blipFill>
        <p:spPr>
          <a:xfrm>
            <a:off x="1230675" y="1017725"/>
            <a:ext cx="6716368"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26</a:t>
            </a:fld>
            <a:endParaRPr lang="vi"/>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The SVM Cost Function</a:t>
            </a:r>
            <a:endParaRPr sz="3000" b="1" dirty="0"/>
          </a:p>
        </p:txBody>
      </p:sp>
      <p:pic>
        <p:nvPicPr>
          <p:cNvPr id="169" name="Google Shape;169;p32"/>
          <p:cNvPicPr preferRelativeResize="0"/>
          <p:nvPr/>
        </p:nvPicPr>
        <p:blipFill rotWithShape="1">
          <a:blip r:embed="rId3">
            <a:alphaModFix/>
          </a:blip>
          <a:srcRect l="11108" t="13179" r="9827"/>
          <a:stretch/>
        </p:blipFill>
        <p:spPr>
          <a:xfrm>
            <a:off x="1193500" y="1017725"/>
            <a:ext cx="668564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27</a:t>
            </a:fld>
            <a:endParaRPr lang="vi"/>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The SVM Cost Function</a:t>
            </a:r>
            <a:endParaRPr sz="3000" b="1" dirty="0"/>
          </a:p>
        </p:txBody>
      </p:sp>
      <p:pic>
        <p:nvPicPr>
          <p:cNvPr id="175" name="Google Shape;175;p33"/>
          <p:cNvPicPr preferRelativeResize="0"/>
          <p:nvPr/>
        </p:nvPicPr>
        <p:blipFill rotWithShape="1">
          <a:blip r:embed="rId3">
            <a:alphaModFix/>
          </a:blip>
          <a:srcRect l="10630" t="12891" r="9979"/>
          <a:stretch/>
        </p:blipFill>
        <p:spPr>
          <a:xfrm>
            <a:off x="1205900" y="1017725"/>
            <a:ext cx="6690825"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28</a:t>
            </a:fld>
            <a:endParaRPr lang="vi"/>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The SVM Cost Function</a:t>
            </a:r>
            <a:endParaRPr sz="3000" b="1" dirty="0"/>
          </a:p>
        </p:txBody>
      </p:sp>
      <p:pic>
        <p:nvPicPr>
          <p:cNvPr id="181" name="Google Shape;181;p34"/>
          <p:cNvPicPr preferRelativeResize="0"/>
          <p:nvPr/>
        </p:nvPicPr>
        <p:blipFill rotWithShape="1">
          <a:blip r:embed="rId3">
            <a:alphaModFix/>
          </a:blip>
          <a:srcRect l="11108" t="13755" r="9827"/>
          <a:stretch/>
        </p:blipFill>
        <p:spPr>
          <a:xfrm>
            <a:off x="1206950" y="1017725"/>
            <a:ext cx="6730100"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29</a:t>
            </a:fld>
            <a:endParaRPr lang="v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74589" y="422759"/>
            <a:ext cx="8520600" cy="572700"/>
          </a:xfrm>
          <a:prstGeom prst="rect">
            <a:avLst/>
          </a:prstGeom>
        </p:spPr>
        <p:txBody>
          <a:bodyPr spcFirstLastPara="1" wrap="square" lIns="91425" tIns="91425" rIns="91425" bIns="91425" anchor="t" anchorCtr="0">
            <a:noAutofit/>
          </a:bodyPr>
          <a:lstStyle/>
          <a:p>
            <a:pPr algn="ctr"/>
            <a:r>
              <a:rPr lang="vi" sz="3200" b="1" dirty="0">
                <a:solidFill>
                  <a:srgbClr val="000000"/>
                </a:solidFill>
              </a:rPr>
              <a:t>Support Vector Machines (SVM)</a:t>
            </a:r>
            <a:br>
              <a:rPr lang="vi" sz="3000" b="1" dirty="0"/>
            </a:br>
            <a:endParaRPr lang="vi-VN" sz="2400" b="1" dirty="0"/>
          </a:p>
        </p:txBody>
      </p:sp>
      <p:sp>
        <p:nvSpPr>
          <p:cNvPr id="55" name="Google Shape;55;p13"/>
          <p:cNvSpPr txBox="1">
            <a:spLocks noGrp="1"/>
          </p:cNvSpPr>
          <p:nvPr>
            <p:ph type="body" idx="1"/>
          </p:nvPr>
        </p:nvSpPr>
        <p:spPr>
          <a:xfrm>
            <a:off x="647421" y="1328216"/>
            <a:ext cx="8373737" cy="3728601"/>
          </a:xfrm>
          <a:prstGeom prst="rect">
            <a:avLst/>
          </a:prstGeom>
        </p:spPr>
        <p:txBody>
          <a:bodyPr spcFirstLastPara="1" wrap="square" lIns="91425" tIns="91425" rIns="91425" bIns="91425" anchor="t" anchorCtr="0">
            <a:normAutofit fontScale="92500" lnSpcReduction="20000"/>
          </a:bodyPr>
          <a:lstStyle/>
          <a:p>
            <a:pPr marL="342900"/>
            <a:r>
              <a:rPr lang="en-US" sz="2000" dirty="0">
                <a:solidFill>
                  <a:srgbClr val="000000"/>
                </a:solidFill>
              </a:rPr>
              <a:t>Support Vector Machines are supervised learning models with associated learning algorithms that analyze data for classification and regression analysis. </a:t>
            </a:r>
          </a:p>
          <a:p>
            <a:pPr marL="342900"/>
            <a:r>
              <a:rPr lang="en-US" sz="2000" dirty="0">
                <a:solidFill>
                  <a:srgbClr val="000000"/>
                </a:solidFill>
              </a:rPr>
              <a:t>Developed at AT&amp;T Bell Laboratories by Vladimir </a:t>
            </a:r>
            <a:r>
              <a:rPr lang="en-US" sz="2000" dirty="0" err="1">
                <a:solidFill>
                  <a:srgbClr val="000000"/>
                </a:solidFill>
              </a:rPr>
              <a:t>Vapnik</a:t>
            </a:r>
            <a:r>
              <a:rPr lang="en-US" sz="2000" dirty="0">
                <a:solidFill>
                  <a:srgbClr val="000000"/>
                </a:solidFill>
              </a:rPr>
              <a:t> with colleagues (</a:t>
            </a:r>
            <a:r>
              <a:rPr lang="en-US" sz="2000" dirty="0" err="1">
                <a:solidFill>
                  <a:srgbClr val="000000"/>
                </a:solidFill>
              </a:rPr>
              <a:t>Boser</a:t>
            </a:r>
            <a:r>
              <a:rPr lang="en-US" sz="2000" dirty="0">
                <a:solidFill>
                  <a:srgbClr val="000000"/>
                </a:solidFill>
              </a:rPr>
              <a:t> et al., 1992, </a:t>
            </a:r>
            <a:r>
              <a:rPr lang="en-US" sz="2000" dirty="0" err="1">
                <a:solidFill>
                  <a:srgbClr val="000000"/>
                </a:solidFill>
              </a:rPr>
              <a:t>Guyon</a:t>
            </a:r>
            <a:r>
              <a:rPr lang="en-US" sz="2000" dirty="0">
                <a:solidFill>
                  <a:srgbClr val="000000"/>
                </a:solidFill>
              </a:rPr>
              <a:t> et al., 1993, Cortes and </a:t>
            </a:r>
            <a:r>
              <a:rPr lang="en-US" sz="2000" dirty="0" err="1">
                <a:solidFill>
                  <a:srgbClr val="000000"/>
                </a:solidFill>
              </a:rPr>
              <a:t>Vapnik</a:t>
            </a:r>
            <a:r>
              <a:rPr lang="en-US" sz="2000" dirty="0">
                <a:solidFill>
                  <a:srgbClr val="000000"/>
                </a:solidFill>
              </a:rPr>
              <a:t>, 1995, </a:t>
            </a:r>
            <a:r>
              <a:rPr lang="en-US" sz="2000" dirty="0" err="1">
                <a:solidFill>
                  <a:srgbClr val="000000"/>
                </a:solidFill>
              </a:rPr>
              <a:t>Vapnik</a:t>
            </a:r>
            <a:r>
              <a:rPr lang="en-US" sz="2000" dirty="0">
                <a:solidFill>
                  <a:srgbClr val="000000"/>
                </a:solidFill>
              </a:rPr>
              <a:t> et al., 1997) SVMs are one of the most robust prediction methods, being based on statistical learning frameworks or VC theory proposed by </a:t>
            </a:r>
            <a:r>
              <a:rPr lang="en-US" sz="2000" dirty="0" err="1">
                <a:solidFill>
                  <a:srgbClr val="000000"/>
                </a:solidFill>
              </a:rPr>
              <a:t>Vapnik</a:t>
            </a:r>
            <a:r>
              <a:rPr lang="en-US" sz="2000" dirty="0">
                <a:solidFill>
                  <a:srgbClr val="000000"/>
                </a:solidFill>
              </a:rPr>
              <a:t> (1982, 1995) and </a:t>
            </a:r>
            <a:r>
              <a:rPr lang="en-US" sz="2000" dirty="0" err="1">
                <a:solidFill>
                  <a:srgbClr val="000000"/>
                </a:solidFill>
              </a:rPr>
              <a:t>Chervonenkis</a:t>
            </a:r>
            <a:r>
              <a:rPr lang="en-US" sz="2000" dirty="0">
                <a:solidFill>
                  <a:srgbClr val="000000"/>
                </a:solidFill>
              </a:rPr>
              <a:t> (1974).</a:t>
            </a:r>
          </a:p>
          <a:p>
            <a:pPr marL="342900"/>
            <a:r>
              <a:rPr lang="en-US" sz="2000" dirty="0">
                <a:solidFill>
                  <a:srgbClr val="000000"/>
                </a:solidFill>
              </a:rPr>
              <a:t>Given a set of training examples, each marked as belonging to one of two categories, an SVM training algorithm builds a model that assigns new examples to one category or the other, making it a non-probabilistic binary </a:t>
            </a:r>
            <a:r>
              <a:rPr lang="en-US" sz="2000" b="1" dirty="0">
                <a:solidFill>
                  <a:srgbClr val="000000"/>
                </a:solidFill>
              </a:rPr>
              <a:t>linear classifier</a:t>
            </a:r>
            <a:r>
              <a:rPr lang="en-US" sz="2000" dirty="0">
                <a:solidFill>
                  <a:srgbClr val="000000"/>
                </a:solidFill>
              </a:rPr>
              <a:t>. </a:t>
            </a:r>
            <a:endParaRPr sz="2000" dirty="0">
              <a:solidFill>
                <a:srgbClr val="000000"/>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a:t>
            </a:fld>
            <a:endParaRPr lang="vi" dirty="0"/>
          </a:p>
        </p:txBody>
      </p:sp>
    </p:spTree>
    <p:extLst>
      <p:ext uri="{BB962C8B-B14F-4D97-AF65-F5344CB8AC3E}">
        <p14:creationId xmlns:p14="http://schemas.microsoft.com/office/powerpoint/2010/main" val="188863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solidFill>
                  <a:srgbClr val="060500"/>
                </a:solidFill>
              </a:rPr>
              <a:t>Outlier Sensitivity in SVMs</a:t>
            </a:r>
            <a:endParaRPr sz="3000" b="1" dirty="0">
              <a:solidFill>
                <a:srgbClr val="060500"/>
              </a:solidFill>
            </a:endParaRPr>
          </a:p>
        </p:txBody>
      </p:sp>
      <p:pic>
        <p:nvPicPr>
          <p:cNvPr id="187" name="Google Shape;187;p35"/>
          <p:cNvPicPr preferRelativeResize="0"/>
          <p:nvPr/>
        </p:nvPicPr>
        <p:blipFill rotWithShape="1">
          <a:blip r:embed="rId3">
            <a:alphaModFix/>
          </a:blip>
          <a:srcRect l="23509" t="25501" r="12239"/>
          <a:stretch/>
        </p:blipFill>
        <p:spPr>
          <a:xfrm>
            <a:off x="982800" y="1017725"/>
            <a:ext cx="6317250" cy="41165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30</a:t>
            </a:fld>
            <a:endParaRPr lang="vi"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solidFill>
                  <a:srgbClr val="060500"/>
                </a:solidFill>
              </a:rPr>
              <a:t>Outlier Sensitivity in SVMs</a:t>
            </a:r>
            <a:endParaRPr sz="3000" b="1" dirty="0">
              <a:solidFill>
                <a:srgbClr val="060500"/>
              </a:solidFill>
            </a:endParaRPr>
          </a:p>
        </p:txBody>
      </p:sp>
      <p:pic>
        <p:nvPicPr>
          <p:cNvPr id="193" name="Google Shape;193;p36"/>
          <p:cNvPicPr preferRelativeResize="0"/>
          <p:nvPr/>
        </p:nvPicPr>
        <p:blipFill rotWithShape="1">
          <a:blip r:embed="rId3">
            <a:alphaModFix/>
          </a:blip>
          <a:srcRect l="24315" t="25788" r="12561"/>
          <a:stretch/>
        </p:blipFill>
        <p:spPr>
          <a:xfrm>
            <a:off x="1503350" y="1092100"/>
            <a:ext cx="6131841" cy="40514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31</a:t>
            </a:fld>
            <a:endParaRPr lang="vi"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solidFill>
                  <a:srgbClr val="060500"/>
                </a:solidFill>
              </a:rPr>
              <a:t>Outlier Sensitivity in SVMs</a:t>
            </a:r>
            <a:endParaRPr sz="3000" b="1" dirty="0">
              <a:solidFill>
                <a:srgbClr val="060500"/>
              </a:solidFill>
            </a:endParaRPr>
          </a:p>
        </p:txBody>
      </p:sp>
      <p:pic>
        <p:nvPicPr>
          <p:cNvPr id="199" name="Google Shape;199;p37"/>
          <p:cNvPicPr preferRelativeResize="0"/>
          <p:nvPr/>
        </p:nvPicPr>
        <p:blipFill rotWithShape="1">
          <a:blip r:embed="rId3">
            <a:alphaModFix/>
          </a:blip>
          <a:srcRect l="23835" t="25501" r="12074"/>
          <a:stretch/>
        </p:blipFill>
        <p:spPr>
          <a:xfrm>
            <a:off x="1230700" y="1017725"/>
            <a:ext cx="631561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32</a:t>
            </a:fld>
            <a:endParaRPr lang="vi"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solidFill>
                  <a:srgbClr val="060500"/>
                </a:solidFill>
              </a:rPr>
              <a:t>Outlier Sensitivity in SVMs</a:t>
            </a:r>
            <a:endParaRPr sz="3000" b="1" dirty="0">
              <a:solidFill>
                <a:srgbClr val="060500"/>
              </a:solidFill>
            </a:endParaRPr>
          </a:p>
        </p:txBody>
      </p:sp>
      <p:pic>
        <p:nvPicPr>
          <p:cNvPr id="205" name="Google Shape;205;p38"/>
          <p:cNvPicPr preferRelativeResize="0"/>
          <p:nvPr/>
        </p:nvPicPr>
        <p:blipFill rotWithShape="1">
          <a:blip r:embed="rId3">
            <a:alphaModFix/>
          </a:blip>
          <a:srcRect l="24474" t="24357" r="12723"/>
          <a:stretch/>
        </p:blipFill>
        <p:spPr>
          <a:xfrm>
            <a:off x="1637125" y="1017725"/>
            <a:ext cx="609488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33</a:t>
            </a:fld>
            <a:endParaRPr lang="vi"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solidFill>
                  <a:srgbClr val="060500"/>
                </a:solidFill>
              </a:rPr>
              <a:t>Outlier Sensitivity in SVMs</a:t>
            </a:r>
            <a:endParaRPr sz="3000" b="1" dirty="0">
              <a:solidFill>
                <a:srgbClr val="060500"/>
              </a:solidFill>
            </a:endParaRPr>
          </a:p>
        </p:txBody>
      </p:sp>
      <p:pic>
        <p:nvPicPr>
          <p:cNvPr id="211" name="Google Shape;211;p39"/>
          <p:cNvPicPr preferRelativeResize="0"/>
          <p:nvPr/>
        </p:nvPicPr>
        <p:blipFill rotWithShape="1">
          <a:blip r:embed="rId3">
            <a:alphaModFix/>
          </a:blip>
          <a:srcRect l="1452" t="21777" r="12071"/>
          <a:stretch/>
        </p:blipFill>
        <p:spPr>
          <a:xfrm>
            <a:off x="311700" y="1070975"/>
            <a:ext cx="7905501" cy="40190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dirty="0" smtClean="0"/>
              <a:t>34</a:t>
            </a:fld>
            <a:endParaRPr lang="vi"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Regularization in SVMs</a:t>
            </a:r>
            <a:endParaRPr sz="3000" b="1" dirty="0"/>
          </a:p>
        </p:txBody>
      </p:sp>
      <p:pic>
        <p:nvPicPr>
          <p:cNvPr id="217" name="Google Shape;217;p40"/>
          <p:cNvPicPr preferRelativeResize="0"/>
          <p:nvPr/>
        </p:nvPicPr>
        <p:blipFill rotWithShape="1">
          <a:blip r:embed="rId3">
            <a:alphaModFix/>
          </a:blip>
          <a:srcRect l="1130" t="20057" r="12558"/>
          <a:stretch/>
        </p:blipFill>
        <p:spPr>
          <a:xfrm>
            <a:off x="311700" y="1017725"/>
            <a:ext cx="7926207"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35</a:t>
            </a:fld>
            <a:endParaRPr lang="vi"/>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Regularization in SVMs</a:t>
            </a:r>
            <a:endParaRPr sz="3000" b="1" dirty="0"/>
          </a:p>
        </p:txBody>
      </p:sp>
      <p:pic>
        <p:nvPicPr>
          <p:cNvPr id="223" name="Google Shape;223;p41"/>
          <p:cNvPicPr preferRelativeResize="0"/>
          <p:nvPr/>
        </p:nvPicPr>
        <p:blipFill rotWithShape="1">
          <a:blip r:embed="rId3">
            <a:alphaModFix/>
          </a:blip>
          <a:srcRect l="1450" t="20917" r="12238"/>
          <a:stretch/>
        </p:blipFill>
        <p:spPr>
          <a:xfrm>
            <a:off x="386075" y="1017725"/>
            <a:ext cx="8012365"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36</a:t>
            </a:fld>
            <a:endParaRPr lang="vi"/>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Regularization in SVMs</a:t>
            </a:r>
            <a:endParaRPr sz="3000" b="1" dirty="0"/>
          </a:p>
        </p:txBody>
      </p:sp>
      <p:pic>
        <p:nvPicPr>
          <p:cNvPr id="229" name="Google Shape;229;p42"/>
          <p:cNvPicPr preferRelativeResize="0"/>
          <p:nvPr/>
        </p:nvPicPr>
        <p:blipFill rotWithShape="1">
          <a:blip r:embed="rId3">
            <a:alphaModFix/>
          </a:blip>
          <a:srcRect l="1126" t="21488" r="12241"/>
          <a:stretch/>
        </p:blipFill>
        <p:spPr>
          <a:xfrm>
            <a:off x="311700" y="1017725"/>
            <a:ext cx="8100982"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37</a:t>
            </a:fld>
            <a:endParaRPr lang="vi"/>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Regularization in SVMs</a:t>
            </a:r>
            <a:endParaRPr sz="3000" b="1" dirty="0"/>
          </a:p>
        </p:txBody>
      </p:sp>
      <p:pic>
        <p:nvPicPr>
          <p:cNvPr id="235" name="Google Shape;235;p43"/>
          <p:cNvPicPr preferRelativeResize="0"/>
          <p:nvPr/>
        </p:nvPicPr>
        <p:blipFill rotWithShape="1">
          <a:blip r:embed="rId3">
            <a:alphaModFix/>
          </a:blip>
          <a:srcRect l="1290" t="20917" r="12076"/>
          <a:stretch/>
        </p:blipFill>
        <p:spPr>
          <a:xfrm>
            <a:off x="386075" y="1017725"/>
            <a:ext cx="8042270"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38</a:t>
            </a:fld>
            <a:endParaRPr lang="vi"/>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solidFill>
                  <a:srgbClr val="060500"/>
                </a:solidFill>
              </a:rPr>
              <a:t>Interpretation of SVM Coefficients</a:t>
            </a:r>
            <a:endParaRPr sz="3000" b="1" dirty="0">
              <a:solidFill>
                <a:srgbClr val="060500"/>
              </a:solidFill>
            </a:endParaRPr>
          </a:p>
        </p:txBody>
      </p:sp>
      <p:pic>
        <p:nvPicPr>
          <p:cNvPr id="241" name="Google Shape;241;p44"/>
          <p:cNvPicPr preferRelativeResize="0"/>
          <p:nvPr/>
        </p:nvPicPr>
        <p:blipFill rotWithShape="1">
          <a:blip r:embed="rId3">
            <a:alphaModFix/>
          </a:blip>
          <a:srcRect l="1451" t="21204" r="9501"/>
          <a:stretch/>
        </p:blipFill>
        <p:spPr>
          <a:xfrm>
            <a:off x="311700" y="1017725"/>
            <a:ext cx="8296562"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39</a:t>
            </a:fld>
            <a:endParaRPr lang="vi"/>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 sz="3000" b="1" dirty="0">
                <a:solidFill>
                  <a:srgbClr val="000000"/>
                </a:solidFill>
              </a:rPr>
              <a:t>Support Vector Machines (SVM)</a:t>
            </a:r>
            <a:endParaRPr lang="en-US" sz="3000" dirty="0"/>
          </a:p>
        </p:txBody>
      </p:sp>
      <p:sp>
        <p:nvSpPr>
          <p:cNvPr id="3" name="Text Placeholder 2"/>
          <p:cNvSpPr>
            <a:spLocks noGrp="1"/>
          </p:cNvSpPr>
          <p:nvPr>
            <p:ph type="body" idx="1"/>
          </p:nvPr>
        </p:nvSpPr>
        <p:spPr>
          <a:xfrm>
            <a:off x="311700" y="1152475"/>
            <a:ext cx="8520600" cy="3726550"/>
          </a:xfrm>
        </p:spPr>
        <p:txBody>
          <a:bodyPr>
            <a:normAutofit/>
          </a:bodyPr>
          <a:lstStyle/>
          <a:p>
            <a:r>
              <a:rPr lang="en-US" b="1" dirty="0">
                <a:solidFill>
                  <a:schemeClr val="tx1"/>
                </a:solidFill>
              </a:rPr>
              <a:t>Support Vectors:</a:t>
            </a:r>
            <a:r>
              <a:rPr lang="en-US" dirty="0">
                <a:solidFill>
                  <a:schemeClr val="tx1"/>
                </a:solidFill>
              </a:rPr>
              <a:t> the data points that lie farthest to the decision surface (or hyperplane). They are the data points which are most difficult to classify. They have a direct impact on the optimum location of the decision surface.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pic>
        <p:nvPicPr>
          <p:cNvPr id="5124" name="Picture 4" descr="https://i0.wp.com/trituenhantao.io/wp-content/uploads/2020/04/5-2.png?resize=689%2C490&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031" y="2211501"/>
            <a:ext cx="4122749" cy="293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00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Linear SVM: The Syntax</a:t>
            </a:r>
            <a:endParaRPr sz="3000" b="1" dirty="0"/>
          </a:p>
        </p:txBody>
      </p:sp>
      <p:grpSp>
        <p:nvGrpSpPr>
          <p:cNvPr id="247" name="Google Shape;247;p45"/>
          <p:cNvGrpSpPr/>
          <p:nvPr/>
        </p:nvGrpSpPr>
        <p:grpSpPr>
          <a:xfrm>
            <a:off x="285338" y="1170125"/>
            <a:ext cx="8573324" cy="3737875"/>
            <a:chOff x="285338" y="1170125"/>
            <a:chExt cx="8573324" cy="3737875"/>
          </a:xfrm>
        </p:grpSpPr>
        <p:pic>
          <p:nvPicPr>
            <p:cNvPr id="248" name="Google Shape;248;p45"/>
            <p:cNvPicPr preferRelativeResize="0"/>
            <p:nvPr/>
          </p:nvPicPr>
          <p:blipFill rotWithShape="1">
            <a:blip r:embed="rId3">
              <a:alphaModFix/>
            </a:blip>
            <a:srcRect l="805" t="23207" r="10627" b="8313"/>
            <a:stretch/>
          </p:blipFill>
          <p:spPr>
            <a:xfrm>
              <a:off x="285338" y="1170125"/>
              <a:ext cx="8573324" cy="3725500"/>
            </a:xfrm>
            <a:prstGeom prst="rect">
              <a:avLst/>
            </a:prstGeom>
            <a:noFill/>
            <a:ln>
              <a:noFill/>
            </a:ln>
          </p:spPr>
        </p:pic>
        <p:sp>
          <p:nvSpPr>
            <p:cNvPr id="249" name="Google Shape;249;p45"/>
            <p:cNvSpPr/>
            <p:nvPr/>
          </p:nvSpPr>
          <p:spPr>
            <a:xfrm>
              <a:off x="6928225" y="3519900"/>
              <a:ext cx="1747500" cy="138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40</a:t>
            </a:fld>
            <a:endParaRPr lang="vi"/>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a:t>Summary</a:t>
            </a:r>
          </a:p>
        </p:txBody>
      </p:sp>
      <p:sp>
        <p:nvSpPr>
          <p:cNvPr id="3" name="Text Placeholder 2"/>
          <p:cNvSpPr>
            <a:spLocks noGrp="1"/>
          </p:cNvSpPr>
          <p:nvPr>
            <p:ph type="body" idx="1"/>
          </p:nvPr>
        </p:nvSpPr>
        <p:spPr/>
        <p:txBody>
          <a:bodyPr/>
          <a:lstStyle/>
          <a:p>
            <a:r>
              <a:rPr lang="en-US" dirty="0">
                <a:solidFill>
                  <a:schemeClr val="tx1"/>
                </a:solidFill>
              </a:rPr>
              <a:t>The main idea behind Support Vector Machines is to find a hyperplane that separates classes by determining decision boundaries that maximize the distance between classes.</a:t>
            </a:r>
          </a:p>
          <a:p>
            <a:r>
              <a:rPr lang="en-US" dirty="0">
                <a:solidFill>
                  <a:schemeClr val="tx1"/>
                </a:solidFill>
              </a:rPr>
              <a:t>When comparing logistic regression and SVMs, one of the main differences is that the cost function for logistic regression has a cost function that decreases to zero, but rarely reaches zero. SVMs use the Hinge Loss function as a cost function to penalize misclassification. This tends to lead to better accuracy at the cost of having less sensitivity on the predicted probabilities.</a:t>
            </a:r>
          </a:p>
          <a:p>
            <a:r>
              <a:rPr lang="en-US" dirty="0">
                <a:solidFill>
                  <a:schemeClr val="tx1"/>
                </a:solidFill>
              </a:rPr>
              <a:t>Regularization can help SVMs generalize better with future data.</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41</a:t>
            </a:fld>
            <a:endParaRPr lang="vi"/>
          </a:p>
        </p:txBody>
      </p:sp>
    </p:spTree>
    <p:extLst>
      <p:ext uri="{BB962C8B-B14F-4D97-AF65-F5344CB8AC3E}">
        <p14:creationId xmlns:p14="http://schemas.microsoft.com/office/powerpoint/2010/main" val="94714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a:t>Learning Recap</a:t>
            </a:r>
            <a:endParaRPr sz="3000" b="1" dirty="0"/>
          </a:p>
        </p:txBody>
      </p:sp>
      <p:sp>
        <p:nvSpPr>
          <p:cNvPr id="255" name="Google Shape;255;p46"/>
          <p:cNvSpPr txBox="1">
            <a:spLocks noGrp="1"/>
          </p:cNvSpPr>
          <p:nvPr>
            <p:ph type="body" idx="1"/>
          </p:nvPr>
        </p:nvSpPr>
        <p:spPr>
          <a:xfrm>
            <a:off x="1140250" y="1400500"/>
            <a:ext cx="7263000" cy="329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a:solidFill>
                  <a:srgbClr val="000000"/>
                </a:solidFill>
              </a:rPr>
              <a:t>In this section, we discussed:</a:t>
            </a:r>
            <a:endParaRPr sz="2000">
              <a:solidFill>
                <a:srgbClr val="000000"/>
              </a:solidFill>
            </a:endParaRPr>
          </a:p>
          <a:p>
            <a:pPr marL="0" lvl="0" indent="0" algn="l" rtl="0">
              <a:spcBef>
                <a:spcPts val="500"/>
              </a:spcBef>
              <a:spcAft>
                <a:spcPts val="0"/>
              </a:spcAft>
              <a:buNone/>
            </a:pPr>
            <a:endParaRPr sz="100">
              <a:solidFill>
                <a:srgbClr val="000000"/>
              </a:solidFill>
            </a:endParaRPr>
          </a:p>
          <a:p>
            <a:pPr marL="0" lvl="0" indent="0" algn="l" rtl="0">
              <a:spcBef>
                <a:spcPts val="500"/>
              </a:spcBef>
              <a:spcAft>
                <a:spcPts val="0"/>
              </a:spcAft>
              <a:buNone/>
            </a:pPr>
            <a:r>
              <a:rPr lang="vi" sz="2000">
                <a:solidFill>
                  <a:srgbClr val="000000"/>
                </a:solidFill>
              </a:rPr>
              <a:t>- Support Vector Machines (SVM) approach to Classification</a:t>
            </a:r>
            <a:endParaRPr sz="2000">
              <a:solidFill>
                <a:srgbClr val="000000"/>
              </a:solidFill>
            </a:endParaRPr>
          </a:p>
          <a:p>
            <a:pPr marL="0" lvl="0" indent="0" algn="l" rtl="0">
              <a:spcBef>
                <a:spcPts val="500"/>
              </a:spcBef>
              <a:spcAft>
                <a:spcPts val="0"/>
              </a:spcAft>
              <a:buNone/>
            </a:pPr>
            <a:endParaRPr sz="100">
              <a:solidFill>
                <a:srgbClr val="000000"/>
              </a:solidFill>
            </a:endParaRPr>
          </a:p>
          <a:p>
            <a:pPr marL="0" lvl="0" indent="0" algn="l" rtl="0">
              <a:spcBef>
                <a:spcPts val="500"/>
              </a:spcBef>
              <a:spcAft>
                <a:spcPts val="0"/>
              </a:spcAft>
              <a:buNone/>
            </a:pPr>
            <a:r>
              <a:rPr lang="vi" sz="2000">
                <a:solidFill>
                  <a:srgbClr val="000000"/>
                </a:solidFill>
              </a:rPr>
              <a:t>- Comparing SVM and Logistic Regression</a:t>
            </a:r>
            <a:endParaRPr sz="2000">
              <a:solidFill>
                <a:srgbClr val="000000"/>
              </a:solidFill>
            </a:endParaRPr>
          </a:p>
          <a:p>
            <a:pPr marL="0" lvl="0" indent="0" algn="l" rtl="0">
              <a:spcBef>
                <a:spcPts val="500"/>
              </a:spcBef>
              <a:spcAft>
                <a:spcPts val="0"/>
              </a:spcAft>
              <a:buNone/>
            </a:pPr>
            <a:endParaRPr sz="100">
              <a:solidFill>
                <a:srgbClr val="000000"/>
              </a:solidFill>
            </a:endParaRPr>
          </a:p>
          <a:p>
            <a:pPr marL="0" lvl="0" indent="0" algn="l" rtl="0">
              <a:spcBef>
                <a:spcPts val="500"/>
              </a:spcBef>
              <a:spcAft>
                <a:spcPts val="0"/>
              </a:spcAft>
              <a:buNone/>
            </a:pPr>
            <a:r>
              <a:rPr lang="vi" sz="2000">
                <a:solidFill>
                  <a:schemeClr val="dk1"/>
                </a:solidFill>
              </a:rPr>
              <a:t>- </a:t>
            </a:r>
            <a:r>
              <a:rPr lang="vi" sz="2000">
                <a:solidFill>
                  <a:srgbClr val="000000"/>
                </a:solidFill>
              </a:rPr>
              <a:t>The SVM cost function</a:t>
            </a:r>
            <a:endParaRPr sz="2000">
              <a:solidFill>
                <a:srgbClr val="000000"/>
              </a:solidFill>
            </a:endParaRPr>
          </a:p>
          <a:p>
            <a:pPr marL="0" lvl="0" indent="0" algn="l" rtl="0">
              <a:spcBef>
                <a:spcPts val="500"/>
              </a:spcBef>
              <a:spcAft>
                <a:spcPts val="0"/>
              </a:spcAft>
              <a:buNone/>
            </a:pPr>
            <a:endParaRPr sz="100">
              <a:solidFill>
                <a:srgbClr val="000000"/>
              </a:solidFill>
            </a:endParaRPr>
          </a:p>
          <a:p>
            <a:pPr marL="0" lvl="0" indent="0" algn="l" rtl="0">
              <a:spcBef>
                <a:spcPts val="500"/>
              </a:spcBef>
              <a:spcAft>
                <a:spcPts val="500"/>
              </a:spcAft>
              <a:buNone/>
            </a:pPr>
            <a:r>
              <a:rPr lang="vi" sz="2000">
                <a:solidFill>
                  <a:srgbClr val="000000"/>
                </a:solidFill>
              </a:rPr>
              <a:t>- Regularization in SVM models</a:t>
            </a:r>
            <a:endParaRPr sz="2000">
              <a:solidFill>
                <a:srgbClr val="000000"/>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42</a:t>
            </a:fld>
            <a:endParaRPr lang="vi"/>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 sz="3000" b="1" dirty="0">
                <a:solidFill>
                  <a:srgbClr val="000000"/>
                </a:solidFill>
              </a:rPr>
              <a:t>Support Vector Machines (SVM)</a:t>
            </a:r>
            <a:endParaRPr lang="en-US" sz="3000" dirty="0"/>
          </a:p>
        </p:txBody>
      </p:sp>
      <p:sp>
        <p:nvSpPr>
          <p:cNvPr id="3" name="Text Placeholder 2"/>
          <p:cNvSpPr>
            <a:spLocks noGrp="1"/>
          </p:cNvSpPr>
          <p:nvPr>
            <p:ph type="body" idx="1"/>
          </p:nvPr>
        </p:nvSpPr>
        <p:spPr>
          <a:xfrm>
            <a:off x="311700" y="1152475"/>
            <a:ext cx="8520600" cy="3726550"/>
          </a:xfrm>
        </p:spPr>
        <p:txBody>
          <a:bodyPr>
            <a:normAutofit/>
          </a:bodyPr>
          <a:lstStyle/>
          <a:p>
            <a:r>
              <a:rPr lang="en-US" b="1" dirty="0">
                <a:solidFill>
                  <a:schemeClr val="tx1"/>
                </a:solidFill>
              </a:rPr>
              <a:t>Linearity and Non-Linearity:</a:t>
            </a:r>
            <a:r>
              <a:rPr lang="en-US" dirty="0">
                <a:solidFill>
                  <a:schemeClr val="tx1"/>
                </a:solidFill>
              </a:rPr>
              <a:t> On a Plane, a linear function is a function where the graph is a straight line. The line can go in any direction, but it’s always a straight line. However, a non-linear function has a shape that is not a straight line.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pic>
        <p:nvPicPr>
          <p:cNvPr id="4098" name="Picture 2" descr="SVM-Linear-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812" y="2563407"/>
            <a:ext cx="23050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VM-Non-Linear-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014" y="2563407"/>
            <a:ext cx="2466975"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7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 sz="3000" b="1" dirty="0">
                <a:solidFill>
                  <a:srgbClr val="000000"/>
                </a:solidFill>
              </a:rPr>
              <a:t>Support Vector Machines (SVM)</a:t>
            </a:r>
            <a:endParaRPr lang="en-US" sz="3000" dirty="0"/>
          </a:p>
        </p:txBody>
      </p:sp>
      <p:sp>
        <p:nvSpPr>
          <p:cNvPr id="3" name="Text Placeholder 2"/>
          <p:cNvSpPr>
            <a:spLocks noGrp="1"/>
          </p:cNvSpPr>
          <p:nvPr>
            <p:ph type="body" idx="1"/>
          </p:nvPr>
        </p:nvSpPr>
        <p:spPr>
          <a:xfrm>
            <a:off x="311700" y="1152475"/>
            <a:ext cx="8520600" cy="3726550"/>
          </a:xfrm>
        </p:spPr>
        <p:txBody>
          <a:bodyPr>
            <a:normAutofit/>
          </a:bodyPr>
          <a:lstStyle/>
          <a:p>
            <a:r>
              <a:rPr lang="en-US" b="1" dirty="0">
                <a:solidFill>
                  <a:schemeClr val="tx1"/>
                </a:solidFill>
              </a:rPr>
              <a:t>Dimensions:</a:t>
            </a:r>
            <a:r>
              <a:rPr lang="en-US" dirty="0">
                <a:solidFill>
                  <a:schemeClr val="tx1"/>
                </a:solidFill>
              </a:rPr>
              <a:t> In simple terms, a dimension of something is a particular aspect of it. Examples: width, depth and height are dimensions. A line on a plane is one dimension, considering the edges a square has two dimensions and a cube has three dimensions.</a:t>
            </a:r>
          </a:p>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pic>
        <p:nvPicPr>
          <p:cNvPr id="3074" name="Picture 2" descr="SVM-0-1-2-3-Dimen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743" y="2493951"/>
            <a:ext cx="69723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43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 sz="3000" b="1" dirty="0">
                <a:solidFill>
                  <a:srgbClr val="000000"/>
                </a:solidFill>
              </a:rPr>
              <a:t>Support Vector Machines (SVM)</a:t>
            </a:r>
            <a:endParaRPr lang="en-US" sz="3000" dirty="0"/>
          </a:p>
        </p:txBody>
      </p:sp>
      <p:sp>
        <p:nvSpPr>
          <p:cNvPr id="3" name="Text Placeholder 2"/>
          <p:cNvSpPr>
            <a:spLocks noGrp="1"/>
          </p:cNvSpPr>
          <p:nvPr>
            <p:ph type="body" idx="1"/>
          </p:nvPr>
        </p:nvSpPr>
        <p:spPr>
          <a:xfrm>
            <a:off x="311700" y="1152475"/>
            <a:ext cx="8520600" cy="3726550"/>
          </a:xfrm>
        </p:spPr>
        <p:txBody>
          <a:bodyPr>
            <a:normAutofit/>
          </a:bodyPr>
          <a:lstStyle/>
          <a:p>
            <a:r>
              <a:rPr lang="en-US" b="1" dirty="0">
                <a:solidFill>
                  <a:schemeClr val="tx1"/>
                </a:solidFill>
              </a:rPr>
              <a:t>Hyperplane:</a:t>
            </a:r>
            <a:r>
              <a:rPr lang="en-US" dirty="0">
                <a:solidFill>
                  <a:schemeClr val="tx1"/>
                </a:solidFill>
              </a:rPr>
              <a:t> a decision plane or space which is divided between a set of objects having different classes. In one dimension, a hyperplane is called a point. In two dimensions, it is a line. In three dimensions, it is a plane and in more dimensions we call it a hyperplane.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pic>
        <p:nvPicPr>
          <p:cNvPr id="1028" name="Picture 4" descr="SVM-Planes-and-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730" y="2596195"/>
            <a:ext cx="302895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4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 sz="3000" b="1" dirty="0">
                <a:solidFill>
                  <a:srgbClr val="000000"/>
                </a:solidFill>
              </a:rPr>
              <a:t>Support Vector Machines (SVM)</a:t>
            </a:r>
            <a:endParaRPr lang="en-US" sz="3000" dirty="0"/>
          </a:p>
        </p:txBody>
      </p:sp>
      <p:sp>
        <p:nvSpPr>
          <p:cNvPr id="3" name="Text Placeholder 2"/>
          <p:cNvSpPr>
            <a:spLocks noGrp="1"/>
          </p:cNvSpPr>
          <p:nvPr>
            <p:ph type="body" idx="1"/>
          </p:nvPr>
        </p:nvSpPr>
        <p:spPr>
          <a:xfrm>
            <a:off x="311700" y="1152475"/>
            <a:ext cx="8520600" cy="3726550"/>
          </a:xfrm>
        </p:spPr>
        <p:txBody>
          <a:bodyPr>
            <a:normAutofit/>
          </a:bodyPr>
          <a:lstStyle/>
          <a:p>
            <a:r>
              <a:rPr lang="en-US" b="1" dirty="0">
                <a:solidFill>
                  <a:schemeClr val="tx1"/>
                </a:solidFill>
              </a:rPr>
              <a:t>Margin: </a:t>
            </a:r>
            <a:r>
              <a:rPr lang="en-US" dirty="0">
                <a:solidFill>
                  <a:schemeClr val="tx1"/>
                </a:solidFill>
              </a:rPr>
              <a:t>It may be defined as the gap between two lines on the closet data points of different classes. It can be calculated as the perpendicular distance from the line to the support vectors. Large margin is considered as a good margin and small margin is considered as a bad margin.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extLst>
      <p:ext uri="{BB962C8B-B14F-4D97-AF65-F5344CB8AC3E}">
        <p14:creationId xmlns:p14="http://schemas.microsoft.com/office/powerpoint/2010/main" val="1745173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Recall Logistic Regression</a:t>
            </a:r>
            <a:endParaRPr sz="3000" b="1" dirty="0"/>
          </a:p>
        </p:txBody>
      </p:sp>
      <p:pic>
        <p:nvPicPr>
          <p:cNvPr id="61" name="Google Shape;61;p14"/>
          <p:cNvPicPr preferRelativeResize="0"/>
          <p:nvPr/>
        </p:nvPicPr>
        <p:blipFill rotWithShape="1">
          <a:blip r:embed="rId3">
            <a:alphaModFix/>
          </a:blip>
          <a:srcRect l="5959" t="26937" r="9985" b="11742"/>
          <a:stretch/>
        </p:blipFill>
        <p:spPr>
          <a:xfrm>
            <a:off x="311700" y="1269275"/>
            <a:ext cx="8520599" cy="3493119"/>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582</Words>
  <Application>Microsoft Office PowerPoint</Application>
  <PresentationFormat>Trình chiếu Trên màn hình (16:9)</PresentationFormat>
  <Paragraphs>113</Paragraphs>
  <Slides>42</Slides>
  <Notes>35</Notes>
  <HiddenSlides>0</HiddenSlides>
  <MMClips>0</MMClips>
  <ScaleCrop>false</ScaleCrop>
  <HeadingPairs>
    <vt:vector size="4" baseType="variant">
      <vt:variant>
        <vt:lpstr>Chủ đề</vt:lpstr>
      </vt:variant>
      <vt:variant>
        <vt:i4>1</vt:i4>
      </vt:variant>
      <vt:variant>
        <vt:lpstr>Tiêu đề Bản chiếu</vt:lpstr>
      </vt:variant>
      <vt:variant>
        <vt:i4>42</vt:i4>
      </vt:variant>
    </vt:vector>
  </HeadingPairs>
  <TitlesOfParts>
    <vt:vector size="43" baseType="lpstr">
      <vt:lpstr>Simple Light</vt:lpstr>
      <vt:lpstr>Support Vector Machines</vt:lpstr>
      <vt:lpstr>Learning Goals </vt:lpstr>
      <vt:lpstr>Support Vector Machines (SVM) </vt:lpstr>
      <vt:lpstr>Support Vector Machines (SVM)</vt:lpstr>
      <vt:lpstr>Support Vector Machines (SVM)</vt:lpstr>
      <vt:lpstr>Support Vector Machines (SVM)</vt:lpstr>
      <vt:lpstr>Support Vector Machines (SVM)</vt:lpstr>
      <vt:lpstr>Support Vector Machines (SVM)</vt:lpstr>
      <vt:lpstr>Recall Logistic Regression</vt:lpstr>
      <vt:lpstr>Support Vector Machines (SVM)</vt:lpstr>
      <vt:lpstr>Support Vector Machines (SVM)</vt:lpstr>
      <vt:lpstr>Support Vector Machines (SVM)</vt:lpstr>
      <vt:lpstr>Support Vector Machines (SVM)</vt:lpstr>
      <vt:lpstr>Support Vector Machines (SVM)</vt:lpstr>
      <vt:lpstr>Support Vector Machines (SVM)</vt:lpstr>
      <vt:lpstr>Logistic Regression vs. SVM</vt:lpstr>
      <vt:lpstr>Classification with SVMs</vt:lpstr>
      <vt:lpstr>Classification with SVMs</vt:lpstr>
      <vt:lpstr>Classification with SVMs</vt:lpstr>
      <vt:lpstr>Classification with SVMs</vt:lpstr>
      <vt:lpstr>Classification with SVMs</vt:lpstr>
      <vt:lpstr>Classification with SVMs</vt:lpstr>
      <vt:lpstr>Logistic Regression vs. SVM</vt:lpstr>
      <vt:lpstr>The SVM Cost Function</vt:lpstr>
      <vt:lpstr>The SVM Cost Function</vt:lpstr>
      <vt:lpstr>The SVM Cost Function</vt:lpstr>
      <vt:lpstr>The SVM Cost Function</vt:lpstr>
      <vt:lpstr>The SVM Cost Function</vt:lpstr>
      <vt:lpstr>The SVM Cost Function</vt:lpstr>
      <vt:lpstr>Outlier Sensitivity in SVMs</vt:lpstr>
      <vt:lpstr>Outlier Sensitivity in SVMs</vt:lpstr>
      <vt:lpstr>Outlier Sensitivity in SVMs</vt:lpstr>
      <vt:lpstr>Outlier Sensitivity in SVMs</vt:lpstr>
      <vt:lpstr>Outlier Sensitivity in SVMs</vt:lpstr>
      <vt:lpstr>Regularization in SVMs</vt:lpstr>
      <vt:lpstr>Regularization in SVMs</vt:lpstr>
      <vt:lpstr>Regularization in SVMs</vt:lpstr>
      <vt:lpstr>Regularization in SVMs</vt:lpstr>
      <vt:lpstr>Interpretation of SVM Coefficients</vt:lpstr>
      <vt:lpstr>Linear SVM: The Syntax</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Goals</dc:title>
  <cp:lastModifiedBy>Ngô Đăng Hà An</cp:lastModifiedBy>
  <cp:revision>49</cp:revision>
  <dcterms:modified xsi:type="dcterms:W3CDTF">2022-12-26T12:05:05Z</dcterms:modified>
</cp:coreProperties>
</file>